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0" r:id="rId3"/>
    <p:sldId id="259" r:id="rId4"/>
    <p:sldId id="261" r:id="rId5"/>
    <p:sldId id="265" r:id="rId6"/>
    <p:sldId id="264" r:id="rId7"/>
    <p:sldId id="263" r:id="rId8"/>
    <p:sldId id="262" r:id="rId9"/>
    <p:sldId id="267" r:id="rId10"/>
    <p:sldId id="273" r:id="rId11"/>
    <p:sldId id="272" r:id="rId12"/>
    <p:sldId id="271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CB45A2-639D-49CD-A717-96A6334852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DCC8F-AB08-447C-AF24-0395858984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1/30/2022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43F21-61C7-42F0-B485-6F5287F1D6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E122F-611B-4912-BEEC-3315CFC05D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996FB817-9E4E-4AB3-88F1-83E50CFE848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1444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1/30/2022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4" tIns="48327" rIns="96654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B197EDEF-73D8-4CDF-BF10-A8D11595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38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95A48AF9-5DDD-4B01-908F-07FECC3D0998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5B4DA8-9735-4303-9B90-A4A390E717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C685AE-DE08-46A9-8647-78F091EC0A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27AFCE4E-A1BC-4A0A-BE2C-1462D82DC3BF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C85FAA-5068-4D26-BC40-7BE58B55A71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1975B-4853-4193-AE2D-1479CB2F65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961C6EDD-5940-4630-B0F5-C55A638FAC3B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84A94F-CBA3-4ED3-B2AB-82C5177869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BD9A18-09F6-4652-B5F4-B8D00BF33F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4BE24025-A87F-419A-9E49-D24A98AF9757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CE7E8-8A40-4D34-A3D0-A73BB08ADF8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695BD-A025-4405-87EE-75545438E8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961C6EDD-5940-4630-B0F5-C55A638FAC3B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E8C0F9-EC1F-47E6-9F1E-10F748FE158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C33B3-8A3D-45B4-80C0-141D6C923F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3"/>
            <a:fld id="{961C6EDD-5940-4630-B0F5-C55A638FAC3B}" type="slidenum">
              <a:rPr lang="en-US">
                <a:solidFill>
                  <a:prstClr val="black"/>
                </a:solidFill>
                <a:latin typeface="Calibri"/>
              </a:rPr>
              <a:pPr defTabSz="966543"/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AEA75-2CDE-4193-BD9A-FBD87C29DF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1/30/2022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F11BD4-93A7-4A33-A487-E7BD55F92C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E0CD0F-19D4-49F2-9329-4DBB9507B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799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FBDF0-1C31-4EF1-86F5-214DD46F0A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74775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A3F33-966B-4A8C-BFBB-08DE3E6DAD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09323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4B88C-FF15-44F9-B6F5-FA7D0A47A0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495732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34BF6-6C79-45C6-808B-5F01175078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5888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7F50-1CC2-47EC-90A7-4DFC93CC75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244117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57C5D-ED8E-4FFD-A83C-56335E38AF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626885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22791-5A1A-407C-9B4D-7383544E05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4979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9805F-F775-4C05-A61E-25F5E7249C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463089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23B92-42D1-464B-AAFB-F4DC797845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33244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1ACAC-DDE7-4259-B935-37EED87367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01044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D7EE7F-8D5A-44F1-BAA6-E32C29FC860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1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71625" y="3050382"/>
            <a:ext cx="7162800" cy="769441"/>
          </a:xfrm>
        </p:spPr>
        <p:txBody>
          <a:bodyPr>
            <a:spAutoFit/>
          </a:bodyPr>
          <a:lstStyle/>
          <a:p>
            <a:pPr algn="r"/>
            <a:r>
              <a:rPr lang="en-US" sz="4400" dirty="0">
                <a:latin typeface="Calibri" pitchFamily="34" charset="0"/>
              </a:rPr>
              <a:t>Matthew 18:1-6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1683603"/>
            <a:ext cx="8077200" cy="830997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4800" dirty="0">
                <a:latin typeface="Calibri" pitchFamily="34" charset="0"/>
              </a:rPr>
              <a:t>Stumbling Blocks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E0CD0F-19D4-49F2-9329-4DBB9507B070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1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8E60-E811-4494-85CF-78600392A55D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10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924800" cy="4450449"/>
          </a:xfrm>
        </p:spPr>
        <p:txBody>
          <a:bodyPr>
            <a:spAutoFit/>
          </a:bodyPr>
          <a:lstStyle/>
          <a:p>
            <a:r>
              <a:rPr lang="en-US" sz="3600" b="1" dirty="0">
                <a:latin typeface="Calibri" pitchFamily="34" charset="0"/>
              </a:rPr>
              <a:t>Remove every hindrance.</a:t>
            </a:r>
            <a:br>
              <a:rPr lang="en-US" sz="3600" dirty="0">
                <a:latin typeface="Calibri" pitchFamily="34" charset="0"/>
              </a:rPr>
            </a:br>
            <a:r>
              <a:rPr lang="en-US" sz="3600" dirty="0">
                <a:latin typeface="Calibri" pitchFamily="34" charset="0"/>
              </a:rPr>
              <a:t>Matthew 18:8-9</a:t>
            </a:r>
          </a:p>
          <a:p>
            <a:pPr lvl="1"/>
            <a:r>
              <a:rPr lang="en-US" sz="3200" dirty="0">
                <a:latin typeface="Calibri" pitchFamily="34" charset="0"/>
              </a:rPr>
              <a:t>Do whatever is necessary not to sin and not to cause another person to sin!</a:t>
            </a:r>
            <a:endParaRPr lang="en-US" sz="3200" i="1" dirty="0">
              <a:latin typeface="Calibri" pitchFamily="34" charset="0"/>
            </a:endParaRPr>
          </a:p>
          <a:p>
            <a:pPr lvl="1"/>
            <a:r>
              <a:rPr lang="en-US" sz="3200" u="sng" dirty="0">
                <a:latin typeface="Calibri" pitchFamily="34" charset="0"/>
              </a:rPr>
              <a:t>Sinless</a:t>
            </a:r>
            <a:r>
              <a:rPr lang="en-US" sz="3200" dirty="0">
                <a:latin typeface="Calibri" pitchFamily="34" charset="0"/>
              </a:rPr>
              <a:t> act that encourages one to violate his conscience. 1 Corinthians 8:11-13</a:t>
            </a:r>
          </a:p>
          <a:p>
            <a:pPr lvl="1"/>
            <a:r>
              <a:rPr lang="en-US" sz="3200" u="sng" dirty="0">
                <a:latin typeface="Calibri" pitchFamily="34" charset="0"/>
              </a:rPr>
              <a:t>Sinful</a:t>
            </a:r>
            <a:r>
              <a:rPr lang="en-US" sz="3200" dirty="0">
                <a:latin typeface="Calibri" pitchFamily="34" charset="0"/>
              </a:rPr>
              <a:t> act or attitude. Matthew 5:27-30 (Romans 13:14)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6CA562A-CBE4-4E50-8821-4E9CD32FD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79071"/>
            <a:ext cx="7696200" cy="1144929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latin typeface="Calibri" pitchFamily="34" charset="0"/>
              </a:rPr>
              <a:t>To Avoid Being A Stumbling Block … </a:t>
            </a:r>
            <a:r>
              <a:rPr lang="en-US" dirty="0">
                <a:latin typeface="Calibri" pitchFamily="34" charset="0"/>
              </a:rPr>
              <a:t>1 Corinthians 10:32-33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49F-F9E1-47D5-B7E8-94D9F1DFB97A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11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77200" cy="3243965"/>
          </a:xfrm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Have no fellowship with error in teaching.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2 John 9-11</a:t>
            </a:r>
          </a:p>
          <a:p>
            <a:r>
              <a:rPr lang="en-US" sz="3200" dirty="0">
                <a:latin typeface="Calibri" pitchFamily="34" charset="0"/>
              </a:rPr>
              <a:t>Have no fellowship with error in practice. Ephesians 4:17; 5:8ff; don’t go along.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1 Peter 4:4; 1 Corinthians 5</a:t>
            </a:r>
          </a:p>
          <a:p>
            <a:r>
              <a:rPr lang="en-US" sz="3200" dirty="0">
                <a:latin typeface="Calibri" pitchFamily="34" charset="0"/>
              </a:rPr>
              <a:t>Do not grow weary. Galatians 6:1ff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E65B101-0064-4007-9188-264FE225A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79071"/>
            <a:ext cx="7696200" cy="1144929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latin typeface="Calibri" pitchFamily="34" charset="0"/>
              </a:rPr>
              <a:t>To Avoid Being A Stumbling Block … </a:t>
            </a:r>
            <a:r>
              <a:rPr lang="en-US" dirty="0">
                <a:latin typeface="Calibri" pitchFamily="34" charset="0"/>
              </a:rPr>
              <a:t>1 Corinthians 10:32-33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49F-F9E1-47D5-B7E8-94D9F1DFB97A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12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6870"/>
            <a:ext cx="8077200" cy="757130"/>
          </a:xfrm>
          <a:effectLst>
            <a:outerShdw dist="1796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latin typeface="Calibri" pitchFamily="34" charset="0"/>
              </a:rPr>
              <a:t>Removing The Stumbling Blocks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77200" cy="2751522"/>
          </a:xfrm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Shows you love the lost. Romans 10:1</a:t>
            </a:r>
          </a:p>
          <a:p>
            <a:r>
              <a:rPr lang="en-US" sz="3200" dirty="0">
                <a:latin typeface="Calibri" pitchFamily="34" charset="0"/>
              </a:rPr>
              <a:t>Shows you love the weak in conscience. 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1 Corinthians 8:13</a:t>
            </a:r>
          </a:p>
          <a:p>
            <a:r>
              <a:rPr lang="en-US" sz="3200" dirty="0">
                <a:latin typeface="Calibri" pitchFamily="34" charset="0"/>
              </a:rPr>
              <a:t>Shows you love your own soul. 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cf. Matthew 18:6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1141-D238-4C08-B7EF-1FFA66ED91A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2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428962"/>
            <a:ext cx="7313612" cy="1015663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r>
              <a:rPr lang="en-US" sz="6000" dirty="0">
                <a:latin typeface="Calibri" pitchFamily="34" charset="0"/>
              </a:rPr>
              <a:t>Stumbling Blocks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5"/>
            <a:ext cx="7848600" cy="4068806"/>
          </a:xfrm>
        </p:spPr>
        <p:txBody>
          <a:bodyPr>
            <a:spAutoFit/>
          </a:bodyPr>
          <a:lstStyle/>
          <a:p>
            <a:r>
              <a:rPr lang="en-US" sz="3600" i="1" dirty="0" err="1">
                <a:latin typeface="Calibri" pitchFamily="34" charset="0"/>
              </a:rPr>
              <a:t>skandalon</a:t>
            </a:r>
            <a:r>
              <a:rPr lang="en-US" sz="3600" i="1" dirty="0">
                <a:latin typeface="Calibri" pitchFamily="34" charset="0"/>
              </a:rPr>
              <a:t> </a:t>
            </a:r>
            <a:r>
              <a:rPr lang="en-US" sz="3600" dirty="0">
                <a:latin typeface="Calibri" pitchFamily="34" charset="0"/>
              </a:rPr>
              <a:t>“occasion to fall (of stumbling), offence, thing that offends” </a:t>
            </a:r>
            <a:r>
              <a:rPr lang="en-US" sz="2800" dirty="0">
                <a:latin typeface="Calibri" pitchFamily="34" charset="0"/>
              </a:rPr>
              <a:t>(</a:t>
            </a:r>
            <a:r>
              <a:rPr lang="en-US" sz="2800" u="sng" dirty="0">
                <a:latin typeface="Calibri" pitchFamily="34" charset="0"/>
              </a:rPr>
              <a:t>Strong</a:t>
            </a:r>
            <a:r>
              <a:rPr lang="en-US" sz="2800" dirty="0">
                <a:latin typeface="Calibri" pitchFamily="34" charset="0"/>
              </a:rPr>
              <a:t>)</a:t>
            </a:r>
          </a:p>
          <a:p>
            <a:r>
              <a:rPr lang="en-US" sz="3600" dirty="0">
                <a:latin typeface="Calibri" pitchFamily="34" charset="0"/>
              </a:rPr>
              <a:t>“any impediment placed in the way and causing one to stumble or fall” </a:t>
            </a:r>
            <a:r>
              <a:rPr lang="en-US" sz="2800" dirty="0">
                <a:latin typeface="Calibri" pitchFamily="34" charset="0"/>
              </a:rPr>
              <a:t>(</a:t>
            </a:r>
            <a:r>
              <a:rPr lang="en-US" sz="2800" u="sng" dirty="0">
                <a:latin typeface="Calibri" pitchFamily="34" charset="0"/>
              </a:rPr>
              <a:t>Thayer</a:t>
            </a:r>
            <a:r>
              <a:rPr lang="en-US" sz="2800" dirty="0">
                <a:latin typeface="Calibri" pitchFamily="34" charset="0"/>
              </a:rPr>
              <a:t>)</a:t>
            </a:r>
          </a:p>
          <a:p>
            <a:r>
              <a:rPr lang="en-US" sz="3600" dirty="0">
                <a:latin typeface="Calibri" pitchFamily="34" charset="0"/>
              </a:rPr>
              <a:t>A trap, snare, hindrance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4"/>
            <a:ext cx="7313612" cy="3736407"/>
          </a:xfrm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Sin is individual (Ezekiel 18:20), but in a real sense I am </a:t>
            </a:r>
            <a:r>
              <a:rPr lang="en-US" sz="3200" i="1" dirty="0">
                <a:latin typeface="Calibri" pitchFamily="34" charset="0"/>
              </a:rPr>
              <a:t>“my brother’s keeper.”</a:t>
            </a:r>
          </a:p>
          <a:p>
            <a:r>
              <a:rPr lang="en-US" sz="3200" dirty="0">
                <a:latin typeface="Calibri" pitchFamily="34" charset="0"/>
              </a:rPr>
              <a:t>God wants EVERY SINNER to be saved. Luke 17:2; cf. 1 Timothy 2:3-4; 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2 Peter 3:9; cf. John 3:16</a:t>
            </a:r>
          </a:p>
          <a:p>
            <a:r>
              <a:rPr lang="en-US" sz="3200" dirty="0">
                <a:latin typeface="Calibri" pitchFamily="34" charset="0"/>
              </a:rPr>
              <a:t>Stumbling comes but, WOE to the one through whom they come. Luke 17:1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3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428962"/>
            <a:ext cx="7313612" cy="1015663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r>
              <a:rPr lang="en-US" sz="6000" dirty="0">
                <a:latin typeface="Calibri" pitchFamily="34" charset="0"/>
              </a:rPr>
              <a:t>Stumbling Blocks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957" y="736739"/>
            <a:ext cx="7890235" cy="707886"/>
          </a:xfrm>
        </p:spPr>
        <p:txBody>
          <a:bodyPr wrap="square">
            <a:spAutoFit/>
          </a:bodyPr>
          <a:lstStyle/>
          <a:p>
            <a:r>
              <a:rPr lang="en-US" sz="40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I Be A Stumbling Block?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5" y="1827213"/>
            <a:ext cx="7545387" cy="340400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latin typeface="Calibri" pitchFamily="34" charset="0"/>
              </a:rPr>
              <a:t>False teaching</a:t>
            </a:r>
            <a:r>
              <a:rPr lang="en-US" sz="3600" dirty="0">
                <a:latin typeface="Calibri" pitchFamily="34" charset="0"/>
              </a:rPr>
              <a:t>.</a:t>
            </a:r>
          </a:p>
          <a:p>
            <a:r>
              <a:rPr lang="en-US" sz="3200" dirty="0">
                <a:latin typeface="Calibri" pitchFamily="34" charset="0"/>
              </a:rPr>
              <a:t>To Eve. Genesis 3</a:t>
            </a:r>
          </a:p>
          <a:p>
            <a:r>
              <a:rPr lang="es-ES" sz="3200" dirty="0">
                <a:latin typeface="Calibri" pitchFamily="34" charset="0"/>
              </a:rPr>
              <a:t>In Israel. Isaiah 30:10; Jeremiah 5:30-31; 23:27, 32</a:t>
            </a:r>
          </a:p>
          <a:p>
            <a:r>
              <a:rPr lang="en-US" sz="3200" dirty="0">
                <a:latin typeface="Calibri" pitchFamily="34" charset="0"/>
              </a:rPr>
              <a:t>In the church. Acts 20:28-30; 2 Peter 2;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2 Timothy 4:2-4; James 3:1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4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85" y="1827213"/>
            <a:ext cx="7766115" cy="389645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>
                <a:latin typeface="Calibri" pitchFamily="34" charset="0"/>
              </a:rPr>
              <a:t>Neglect Influence.</a:t>
            </a:r>
          </a:p>
          <a:p>
            <a:r>
              <a:rPr lang="en-US" sz="3200" dirty="0">
                <a:latin typeface="Calibri" pitchFamily="34" charset="0"/>
              </a:rPr>
              <a:t>You are salt, light.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Matthew 5:13-16; Philippians 2:12-16</a:t>
            </a:r>
          </a:p>
          <a:p>
            <a:r>
              <a:rPr lang="en-US" sz="3200" dirty="0">
                <a:latin typeface="Calibri" pitchFamily="34" charset="0"/>
              </a:rPr>
              <a:t>Words and character counts.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Colossians 4:6; Titus 2:4-8; 1 Peter 2:11-12</a:t>
            </a:r>
          </a:p>
          <a:p>
            <a:r>
              <a:rPr lang="en-US" sz="3200" dirty="0">
                <a:latin typeface="Calibri" pitchFamily="34" charset="0"/>
              </a:rPr>
              <a:t>May not involve things that are wrong in themselves. 1 Corinthians 8; 10; Romans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5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383091C-F1F6-432A-809F-B511E7D51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7" y="736739"/>
            <a:ext cx="7890235" cy="707886"/>
          </a:xfrm>
        </p:spPr>
        <p:txBody>
          <a:bodyPr wrap="square">
            <a:spAutoFit/>
          </a:bodyPr>
          <a:lstStyle/>
          <a:p>
            <a:r>
              <a:rPr lang="en-US" sz="40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I Be A Stumbling Block?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2" y="1798637"/>
            <a:ext cx="7773987" cy="330552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latin typeface="Calibri" pitchFamily="34" charset="0"/>
              </a:rPr>
              <a:t>Negligent husband or wife.</a:t>
            </a:r>
            <a:br>
              <a:rPr lang="en-US" sz="3600" b="1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cf. Matthew 5:28-32</a:t>
            </a:r>
          </a:p>
          <a:p>
            <a:r>
              <a:rPr lang="en-US" sz="3200" dirty="0">
                <a:latin typeface="Calibri" pitchFamily="34" charset="0"/>
              </a:rPr>
              <a:t>Physical satisfaction.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1 Corinthians 7:1-7; Proverbs 5:15-19</a:t>
            </a:r>
          </a:p>
          <a:p>
            <a:r>
              <a:rPr lang="en-US" sz="3200" dirty="0">
                <a:latin typeface="Calibri" pitchFamily="34" charset="0"/>
              </a:rPr>
              <a:t>Emotional satisfaction. Proverbs 31; Colossians 3:19; 1 Peter 3:7; Ephesians 5:33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6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974B79-0ECF-4CA7-B251-808090A3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7" y="736739"/>
            <a:ext cx="7890235" cy="707886"/>
          </a:xfrm>
        </p:spPr>
        <p:txBody>
          <a:bodyPr wrap="square">
            <a:spAutoFit/>
          </a:bodyPr>
          <a:lstStyle/>
          <a:p>
            <a:r>
              <a:rPr lang="en-US" sz="40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I Be A Stumbling Block?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529" y="1674813"/>
            <a:ext cx="7924799" cy="509062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latin typeface="Calibri" pitchFamily="34" charset="0"/>
              </a:rPr>
              <a:t>Neglect Children. </a:t>
            </a:r>
            <a:r>
              <a:rPr lang="en-US" sz="3200" dirty="0">
                <a:latin typeface="Calibri" pitchFamily="34" charset="0"/>
              </a:rPr>
              <a:t>Psalms 127:3-5</a:t>
            </a:r>
          </a:p>
          <a:p>
            <a:r>
              <a:rPr lang="en-US" sz="3200" dirty="0">
                <a:latin typeface="Calibri" pitchFamily="34" charset="0"/>
              </a:rPr>
              <a:t>Teach the children. Deuteronomy 6:4ff; Colossians 3:21</a:t>
            </a:r>
          </a:p>
          <a:p>
            <a:pPr lvl="1"/>
            <a:r>
              <a:rPr lang="en-US" sz="2800" dirty="0">
                <a:latin typeface="Calibri" pitchFamily="34" charset="0"/>
              </a:rPr>
              <a:t>Answer their questions. </a:t>
            </a:r>
            <a:r>
              <a:rPr lang="en-US" sz="2800" i="1" dirty="0">
                <a:latin typeface="Calibri" pitchFamily="34" charset="0"/>
              </a:rPr>
              <a:t>“Where is the lamb?”</a:t>
            </a:r>
            <a:r>
              <a:rPr lang="en-US" sz="2800" dirty="0">
                <a:latin typeface="Calibri" pitchFamily="34" charset="0"/>
              </a:rPr>
              <a:t> Genesis 22:7</a:t>
            </a:r>
          </a:p>
          <a:p>
            <a:pPr lvl="1"/>
            <a:r>
              <a:rPr lang="en-US" sz="2800" i="1" dirty="0">
                <a:latin typeface="Calibri" pitchFamily="34" charset="0"/>
              </a:rPr>
              <a:t>“What mean ye by this service?”</a:t>
            </a:r>
            <a:r>
              <a:rPr lang="en-US" sz="2800" dirty="0">
                <a:latin typeface="Calibri" pitchFamily="34" charset="0"/>
              </a:rPr>
              <a:t> </a:t>
            </a:r>
            <a:br>
              <a:rPr lang="en-US" sz="2800" dirty="0">
                <a:latin typeface="Calibri" pitchFamily="34" charset="0"/>
              </a:rPr>
            </a:br>
            <a:r>
              <a:rPr lang="en-US" sz="2800" dirty="0">
                <a:latin typeface="Calibri" pitchFamily="34" charset="0"/>
              </a:rPr>
              <a:t>Exodus 12:26; cf. 14</a:t>
            </a:r>
          </a:p>
          <a:p>
            <a:pPr lvl="1"/>
            <a:r>
              <a:rPr lang="en-US" sz="2800" i="1" dirty="0">
                <a:latin typeface="Calibri" pitchFamily="34" charset="0"/>
              </a:rPr>
              <a:t>“What mean the testimonies, and the statutes, and the ordinances …”</a:t>
            </a:r>
            <a:r>
              <a:rPr lang="en-US" sz="2800" dirty="0">
                <a:latin typeface="Calibri" pitchFamily="34" charset="0"/>
              </a:rPr>
              <a:t> Deuteronomy 6:20</a:t>
            </a:r>
          </a:p>
          <a:p>
            <a:pPr lvl="1"/>
            <a:r>
              <a:rPr lang="en-US" sz="2800" i="1" dirty="0">
                <a:latin typeface="Calibri" pitchFamily="34" charset="0"/>
              </a:rPr>
              <a:t>“What meaneth these stones?”</a:t>
            </a:r>
            <a:r>
              <a:rPr lang="en-US" sz="2800" dirty="0">
                <a:latin typeface="Calibri" pitchFamily="34" charset="0"/>
              </a:rPr>
              <a:t> Joshua 4:6,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7</a:t>
            </a:fld>
            <a:endParaRPr lang="en-US" dirty="0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E56571-1153-4F1C-B317-C87B3F560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7" y="736739"/>
            <a:ext cx="7890235" cy="707886"/>
          </a:xfrm>
        </p:spPr>
        <p:txBody>
          <a:bodyPr wrap="square">
            <a:spAutoFit/>
          </a:bodyPr>
          <a:lstStyle/>
          <a:p>
            <a:r>
              <a:rPr lang="en-US" sz="40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I Be A Stumbling Block?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38" y="1905000"/>
            <a:ext cx="7624762" cy="2813078"/>
          </a:xfrm>
        </p:spPr>
        <p:txBody>
          <a:bodyPr>
            <a:spAutoFit/>
          </a:bodyPr>
          <a:lstStyle/>
          <a:p>
            <a:r>
              <a:rPr lang="en-US" sz="3600" b="1" dirty="0">
                <a:latin typeface="Calibri" pitchFamily="34" charset="0"/>
              </a:rPr>
              <a:t>Neglect the church</a:t>
            </a:r>
            <a:r>
              <a:rPr lang="en-US" sz="3600" dirty="0">
                <a:latin typeface="Calibri" pitchFamily="34" charset="0"/>
              </a:rPr>
              <a:t>. </a:t>
            </a:r>
            <a:r>
              <a:rPr lang="en-US" sz="3200" dirty="0">
                <a:latin typeface="Calibri" pitchFamily="34" charset="0"/>
              </a:rPr>
              <a:t>Revelation 3:15-16</a:t>
            </a:r>
          </a:p>
          <a:p>
            <a:pPr lvl="1"/>
            <a:r>
              <a:rPr lang="en-US" sz="3200" dirty="0">
                <a:latin typeface="Calibri" pitchFamily="34" charset="0"/>
              </a:rPr>
              <a:t>Proverbs 29:18, </a:t>
            </a:r>
            <a:r>
              <a:rPr lang="en-US" sz="3200" i="1" dirty="0">
                <a:latin typeface="Calibri" pitchFamily="34" charset="0"/>
              </a:rPr>
              <a:t>“Where there is no vision, the people perish”</a:t>
            </a:r>
            <a:r>
              <a:rPr lang="en-US" sz="3200" dirty="0">
                <a:latin typeface="Calibri" pitchFamily="34" charset="0"/>
              </a:rPr>
              <a:t> KJV</a:t>
            </a:r>
          </a:p>
          <a:p>
            <a:pPr lvl="1"/>
            <a:r>
              <a:rPr lang="en-US" sz="3200" dirty="0">
                <a:latin typeface="Calibri" pitchFamily="34" charset="0"/>
              </a:rPr>
              <a:t>Did not prepare for the generation to come. cf. Judges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B88C-FF15-44F9-B6F5-FA7D0A47A04C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8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6717D4-91B0-4F94-9B5C-2F9FF477A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7" y="736739"/>
            <a:ext cx="7890235" cy="707886"/>
          </a:xfrm>
        </p:spPr>
        <p:txBody>
          <a:bodyPr wrap="square">
            <a:spAutoFit/>
          </a:bodyPr>
          <a:lstStyle/>
          <a:p>
            <a:r>
              <a:rPr lang="en-US" sz="40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I Be A Stumbling Block?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49F-F9E1-47D5-B7E8-94D9F1DFB97A}" type="slidenum">
              <a:rPr lang="en-US">
                <a:solidFill>
                  <a:srgbClr val="000000"/>
                </a:solidFill>
                <a:latin typeface="Verdana"/>
                <a:cs typeface="Arial"/>
              </a:rPr>
              <a:pPr/>
              <a:t>9</a:t>
            </a:fld>
            <a:endParaRPr lang="en-US">
              <a:solidFill>
                <a:srgbClr val="000000"/>
              </a:solidFill>
              <a:latin typeface="Verdana"/>
              <a:cs typeface="Arial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79071"/>
            <a:ext cx="7696200" cy="1144929"/>
          </a:xfrm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latin typeface="Calibri" pitchFamily="34" charset="0"/>
              </a:rPr>
              <a:t>To Avoid Being A Stumbling Block … </a:t>
            </a:r>
            <a:r>
              <a:rPr lang="en-US" dirty="0">
                <a:latin typeface="Calibri" pitchFamily="34" charset="0"/>
              </a:rPr>
              <a:t>1 Corinthians 10:32-33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562" y="1621406"/>
            <a:ext cx="8229600" cy="513986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latin typeface="Calibri" pitchFamily="34" charset="0"/>
              </a:rPr>
              <a:t>Mind the things of God.</a:t>
            </a:r>
            <a:br>
              <a:rPr lang="en-US" sz="3600" b="1" dirty="0">
                <a:latin typeface="Calibri" pitchFamily="34" charset="0"/>
              </a:rPr>
            </a:br>
            <a:r>
              <a:rPr lang="en-US" sz="3600" dirty="0">
                <a:latin typeface="Calibri" pitchFamily="34" charset="0"/>
              </a:rPr>
              <a:t>Matthew 16:21-23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latin typeface="Calibri" pitchFamily="34" charset="0"/>
              </a:rPr>
              <a:t>Christian’s mind must be on things above. Colossians 3:1-2, 12-17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latin typeface="Calibri" pitchFamily="34" charset="0"/>
              </a:rPr>
              <a:t>Heart (mind) of humility, considerate of others. Philippians 2:5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latin typeface="Calibri" pitchFamily="34" charset="0"/>
              </a:rPr>
              <a:t>Mind to suffer rather than sin. 1 Peter 4:1-2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latin typeface="Calibri" pitchFamily="34" charset="0"/>
              </a:rPr>
              <a:t>Live according to the Spirit … submit to the law of God. Romans 8:5-8</a:t>
            </a:r>
            <a:br>
              <a:rPr lang="en-US" sz="3200" dirty="0">
                <a:latin typeface="Calibri" pitchFamily="34" charset="0"/>
              </a:rPr>
            </a:br>
            <a:r>
              <a:rPr lang="en-US" sz="3200" dirty="0">
                <a:latin typeface="Calibri" pitchFamily="34" charset="0"/>
              </a:rPr>
              <a:t>(Peter in Matthew 16:22)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637</Words>
  <Application>Microsoft Office PowerPoint</Application>
  <PresentationFormat>On-screen Show (4:3)</PresentationFormat>
  <Paragraphs>84</Paragraphs>
  <Slides>12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Eclipse</vt:lpstr>
      <vt:lpstr>Stumbling Blocks</vt:lpstr>
      <vt:lpstr>Stumbling Blocks</vt:lpstr>
      <vt:lpstr>Stumbling Blocks</vt:lpstr>
      <vt:lpstr>How May I Be A Stumbling Block?</vt:lpstr>
      <vt:lpstr>How May I Be A Stumbling Block?</vt:lpstr>
      <vt:lpstr>How May I Be A Stumbling Block?</vt:lpstr>
      <vt:lpstr>How May I Be A Stumbling Block?</vt:lpstr>
      <vt:lpstr>How May I Be A Stumbling Block?</vt:lpstr>
      <vt:lpstr>To Avoid Being A Stumbling Block … 1 Corinthians 10:32-33</vt:lpstr>
      <vt:lpstr>To Avoid Being A Stumbling Block … 1 Corinthians 10:32-33</vt:lpstr>
      <vt:lpstr>To Avoid Being A Stumbling Block … 1 Corinthians 10:32-33</vt:lpstr>
      <vt:lpstr>Removing The Stumbling Blocks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Stumbling Blocks (2)</dc:title>
  <dc:creator>Micky Galloway</dc:creator>
  <cp:lastModifiedBy>Richard Lidh</cp:lastModifiedBy>
  <cp:revision>7</cp:revision>
  <cp:lastPrinted>2022-01-29T23:56:20Z</cp:lastPrinted>
  <dcterms:created xsi:type="dcterms:W3CDTF">2022-01-29T22:10:34Z</dcterms:created>
  <dcterms:modified xsi:type="dcterms:W3CDTF">2022-01-29T23:56:41Z</dcterms:modified>
</cp:coreProperties>
</file>